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2" r:id="rId4"/>
  </p:sldMasterIdLst>
  <p:notesMasterIdLst>
    <p:notesMasterId r:id="rId19"/>
  </p:notesMasterIdLst>
  <p:handoutMasterIdLst>
    <p:handoutMasterId r:id="rId20"/>
  </p:handoutMasterIdLst>
  <p:sldIdLst>
    <p:sldId id="256" r:id="rId5"/>
    <p:sldId id="261" r:id="rId6"/>
    <p:sldId id="258" r:id="rId7"/>
    <p:sldId id="267" r:id="rId8"/>
    <p:sldId id="269" r:id="rId9"/>
    <p:sldId id="259" r:id="rId10"/>
    <p:sldId id="266" r:id="rId11"/>
    <p:sldId id="268" r:id="rId12"/>
    <p:sldId id="272" r:id="rId13"/>
    <p:sldId id="262" r:id="rId14"/>
    <p:sldId id="263" r:id="rId15"/>
    <p:sldId id="264" r:id="rId16"/>
    <p:sldId id="265" r:id="rId17"/>
    <p:sldId id="26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 Ivashchenko" initials="AI" lastIdx="1" clrIdx="0">
    <p:extLst>
      <p:ext uri="{19B8F6BF-5375-455C-9EA6-DF929625EA0E}">
        <p15:presenceInfo xmlns:p15="http://schemas.microsoft.com/office/powerpoint/2012/main" userId="773416501846579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48" autoAdjust="0"/>
  </p:normalViewPr>
  <p:slideViewPr>
    <p:cSldViewPr snapToGrid="0">
      <p:cViewPr varScale="1">
        <p:scale>
          <a:sx n="82" d="100"/>
          <a:sy n="82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5AA53B-3EEE-4DE4-BB81-9044890C2946}" type="doc">
      <dgm:prSet loTypeId="urn:microsoft.com/office/officeart/2008/layout/VerticalCurvedList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6750AC01-D39D-4F3A-9DC8-2A211EE986A2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Healthcare (AI assists with early diagnosis, personalized treatment)</a:t>
          </a:r>
        </a:p>
      </dgm:t>
    </dgm:pt>
    <dgm:pt modelId="{720680DC-AAA4-4434-A582-60EBCC5BA355}" type="parTrans" cxnId="{0B5DAE5F-BCDC-4BF7-A6E7-CF856886A64D}">
      <dgm:prSet/>
      <dgm:spPr/>
      <dgm:t>
        <a:bodyPr/>
        <a:lstStyle/>
        <a:p>
          <a:endParaRPr lang="en-US"/>
        </a:p>
      </dgm:t>
    </dgm:pt>
    <dgm:pt modelId="{CA077D98-8478-47EA-B6A9-99ACE60C64D4}" type="sibTrans" cxnId="{0B5DAE5F-BCDC-4BF7-A6E7-CF856886A64D}">
      <dgm:prSet/>
      <dgm:spPr/>
      <dgm:t>
        <a:bodyPr/>
        <a:lstStyle/>
        <a:p>
          <a:endParaRPr lang="en-US"/>
        </a:p>
      </dgm:t>
    </dgm:pt>
    <dgm:pt modelId="{0BEF68B8-1228-47BB-83B5-7B9CD1E3F84E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Finance (Fraud detection, algorithmic trading, risk assessment)</a:t>
          </a:r>
        </a:p>
      </dgm:t>
    </dgm:pt>
    <dgm:pt modelId="{ED3A4BC2-B75A-4952-A38B-A42B5995DF05}" type="parTrans" cxnId="{EDEF4F82-1237-4639-A0F7-385C1897CE66}">
      <dgm:prSet/>
      <dgm:spPr/>
      <dgm:t>
        <a:bodyPr/>
        <a:lstStyle/>
        <a:p>
          <a:endParaRPr lang="en-US"/>
        </a:p>
      </dgm:t>
    </dgm:pt>
    <dgm:pt modelId="{FD949706-EDCC-4ADC-8EDF-8EDA49C92325}" type="sibTrans" cxnId="{EDEF4F82-1237-4639-A0F7-385C1897CE66}">
      <dgm:prSet/>
      <dgm:spPr/>
      <dgm:t>
        <a:bodyPr/>
        <a:lstStyle/>
        <a:p>
          <a:endParaRPr lang="en-US"/>
        </a:p>
      </dgm:t>
    </dgm:pt>
    <dgm:pt modelId="{5605D28D-2CE6-4513-8566-952984E21E14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Agriculture (Precision farming, automated pest control)</a:t>
          </a:r>
        </a:p>
      </dgm:t>
    </dgm:pt>
    <dgm:pt modelId="{EB15AB98-362B-4E70-A3DA-995FC3E8BA79}" type="parTrans" cxnId="{FAF3F884-F0CF-440F-8CB1-B7648AB1B138}">
      <dgm:prSet/>
      <dgm:spPr/>
      <dgm:t>
        <a:bodyPr/>
        <a:lstStyle/>
        <a:p>
          <a:endParaRPr lang="en-US"/>
        </a:p>
      </dgm:t>
    </dgm:pt>
    <dgm:pt modelId="{823D1971-2C4D-4EC5-A874-2F463DE37109}" type="sibTrans" cxnId="{FAF3F884-F0CF-440F-8CB1-B7648AB1B138}">
      <dgm:prSet/>
      <dgm:spPr/>
      <dgm:t>
        <a:bodyPr/>
        <a:lstStyle/>
        <a:p>
          <a:endParaRPr lang="en-US"/>
        </a:p>
      </dgm:t>
    </dgm:pt>
    <dgm:pt modelId="{B95D7F70-CBE8-4798-8D8E-A78C5AA0BDCC}">
      <dgm:prSet/>
      <dgm:spPr/>
      <dgm:t>
        <a:bodyPr/>
        <a:lstStyle/>
        <a:p>
          <a:r>
            <a:rPr lang="en-US" dirty="0"/>
            <a:t>Energy (Predictive maintenance, demand forecasting)</a:t>
          </a:r>
        </a:p>
      </dgm:t>
    </dgm:pt>
    <dgm:pt modelId="{F9EB9261-26D1-41C9-A0E1-0411DB5FDAE1}" type="parTrans" cxnId="{0915B768-83DC-41AB-91F5-4971611DA898}">
      <dgm:prSet/>
      <dgm:spPr/>
      <dgm:t>
        <a:bodyPr/>
        <a:lstStyle/>
        <a:p>
          <a:endParaRPr lang="en-US"/>
        </a:p>
      </dgm:t>
    </dgm:pt>
    <dgm:pt modelId="{01C881E2-CDF5-4412-A252-F4C83821C160}" type="sibTrans" cxnId="{0915B768-83DC-41AB-91F5-4971611DA898}">
      <dgm:prSet/>
      <dgm:spPr/>
      <dgm:t>
        <a:bodyPr/>
        <a:lstStyle/>
        <a:p>
          <a:endParaRPr lang="en-US"/>
        </a:p>
      </dgm:t>
    </dgm:pt>
    <dgm:pt modelId="{77B185C8-0B31-4EB0-988F-8ECE2E172BCA}">
      <dgm:prSet/>
      <dgm:spPr/>
      <dgm:t>
        <a:bodyPr/>
        <a:lstStyle/>
        <a:p>
          <a:r>
            <a:rPr lang="en-US" dirty="0"/>
            <a:t>Education (Adaptive learning systems, intelligent tutoring)</a:t>
          </a:r>
        </a:p>
      </dgm:t>
    </dgm:pt>
    <dgm:pt modelId="{65F01C44-FAF3-47BA-AE33-DB03FD1360F0}" type="parTrans" cxnId="{84F4A7CC-E724-40E4-B459-6357C0D51E3D}">
      <dgm:prSet/>
      <dgm:spPr/>
      <dgm:t>
        <a:bodyPr/>
        <a:lstStyle/>
        <a:p>
          <a:endParaRPr lang="en-US"/>
        </a:p>
      </dgm:t>
    </dgm:pt>
    <dgm:pt modelId="{EA6B2857-BF6B-4FE3-9786-37FD0E29EDEF}" type="sibTrans" cxnId="{84F4A7CC-E724-40E4-B459-6357C0D51E3D}">
      <dgm:prSet/>
      <dgm:spPr/>
      <dgm:t>
        <a:bodyPr/>
        <a:lstStyle/>
        <a:p>
          <a:endParaRPr lang="en-US"/>
        </a:p>
      </dgm:t>
    </dgm:pt>
    <dgm:pt modelId="{57806726-6E60-4ACC-9C1C-7DF9CC365A10}" type="pres">
      <dgm:prSet presAssocID="{7E5AA53B-3EEE-4DE4-BB81-9044890C2946}" presName="Name0" presStyleCnt="0">
        <dgm:presLayoutVars>
          <dgm:chMax val="7"/>
          <dgm:chPref val="7"/>
          <dgm:dir/>
        </dgm:presLayoutVars>
      </dgm:prSet>
      <dgm:spPr/>
    </dgm:pt>
    <dgm:pt modelId="{90561C55-3C6E-4D53-85E1-2C50BCDDA392}" type="pres">
      <dgm:prSet presAssocID="{7E5AA53B-3EEE-4DE4-BB81-9044890C2946}" presName="Name1" presStyleCnt="0"/>
      <dgm:spPr/>
    </dgm:pt>
    <dgm:pt modelId="{B6CD42EC-5AD4-4004-AE5B-47EDA668DAA8}" type="pres">
      <dgm:prSet presAssocID="{7E5AA53B-3EEE-4DE4-BB81-9044890C2946}" presName="cycle" presStyleCnt="0"/>
      <dgm:spPr/>
    </dgm:pt>
    <dgm:pt modelId="{963B8EE3-40CC-4A0A-B420-D0BF920973CE}" type="pres">
      <dgm:prSet presAssocID="{7E5AA53B-3EEE-4DE4-BB81-9044890C2946}" presName="srcNode" presStyleLbl="node1" presStyleIdx="0" presStyleCnt="5"/>
      <dgm:spPr/>
    </dgm:pt>
    <dgm:pt modelId="{D79B43FC-100B-4A0D-A4D5-0D2D04B99064}" type="pres">
      <dgm:prSet presAssocID="{7E5AA53B-3EEE-4DE4-BB81-9044890C2946}" presName="conn" presStyleLbl="parChTrans1D2" presStyleIdx="0" presStyleCnt="1"/>
      <dgm:spPr/>
    </dgm:pt>
    <dgm:pt modelId="{3CAD8DA1-8D53-445C-ACE8-D8449E4F0F55}" type="pres">
      <dgm:prSet presAssocID="{7E5AA53B-3EEE-4DE4-BB81-9044890C2946}" presName="extraNode" presStyleLbl="node1" presStyleIdx="0" presStyleCnt="5"/>
      <dgm:spPr/>
    </dgm:pt>
    <dgm:pt modelId="{429CABD1-4116-474B-81BF-735E2CA9DD00}" type="pres">
      <dgm:prSet presAssocID="{7E5AA53B-3EEE-4DE4-BB81-9044890C2946}" presName="dstNode" presStyleLbl="node1" presStyleIdx="0" presStyleCnt="5"/>
      <dgm:spPr/>
    </dgm:pt>
    <dgm:pt modelId="{58319267-C71E-43C9-94E1-827D0616C7A7}" type="pres">
      <dgm:prSet presAssocID="{6750AC01-D39D-4F3A-9DC8-2A211EE986A2}" presName="text_1" presStyleLbl="node1" presStyleIdx="0" presStyleCnt="5" custScaleY="100816" custLinFactNeighborX="-992" custLinFactNeighborY="5719">
        <dgm:presLayoutVars>
          <dgm:bulletEnabled val="1"/>
        </dgm:presLayoutVars>
      </dgm:prSet>
      <dgm:spPr/>
    </dgm:pt>
    <dgm:pt modelId="{79F9B8A9-2412-4B74-84A9-69422DB81CDC}" type="pres">
      <dgm:prSet presAssocID="{6750AC01-D39D-4F3A-9DC8-2A211EE986A2}" presName="accent_1" presStyleCnt="0"/>
      <dgm:spPr/>
    </dgm:pt>
    <dgm:pt modelId="{07CB3071-D555-47DA-A36A-69EB91531FD8}" type="pres">
      <dgm:prSet presAssocID="{6750AC01-D39D-4F3A-9DC8-2A211EE986A2}" presName="accentRepeatNode" presStyleLbl="solidFgAcc1" presStyleIdx="0" presStyleCnt="5" custScaleX="101080" custScaleY="102001" custLinFactNeighborX="-2609" custLinFactNeighborY="0"/>
      <dgm:spPr/>
    </dgm:pt>
    <dgm:pt modelId="{95DE6538-27BD-44AF-A1A8-CA8F6B10FDD2}" type="pres">
      <dgm:prSet presAssocID="{0BEF68B8-1228-47BB-83B5-7B9CD1E3F84E}" presName="text_2" presStyleLbl="node1" presStyleIdx="1" presStyleCnt="5">
        <dgm:presLayoutVars>
          <dgm:bulletEnabled val="1"/>
        </dgm:presLayoutVars>
      </dgm:prSet>
      <dgm:spPr/>
    </dgm:pt>
    <dgm:pt modelId="{312BDEE8-85BD-4F02-B35B-2CC8E701C98B}" type="pres">
      <dgm:prSet presAssocID="{0BEF68B8-1228-47BB-83B5-7B9CD1E3F84E}" presName="accent_2" presStyleCnt="0"/>
      <dgm:spPr/>
    </dgm:pt>
    <dgm:pt modelId="{3F8116AC-FAC3-4E95-9865-93CCFEB191B9}" type="pres">
      <dgm:prSet presAssocID="{0BEF68B8-1228-47BB-83B5-7B9CD1E3F84E}" presName="accentRepeatNode" presStyleLbl="solidFgAcc1" presStyleIdx="1" presStyleCnt="5"/>
      <dgm:spPr/>
    </dgm:pt>
    <dgm:pt modelId="{E131CE4A-9776-44F4-BC03-867682E21374}" type="pres">
      <dgm:prSet presAssocID="{5605D28D-2CE6-4513-8566-952984E21E14}" presName="text_3" presStyleLbl="node1" presStyleIdx="2" presStyleCnt="5">
        <dgm:presLayoutVars>
          <dgm:bulletEnabled val="1"/>
        </dgm:presLayoutVars>
      </dgm:prSet>
      <dgm:spPr/>
    </dgm:pt>
    <dgm:pt modelId="{AC9A216A-8375-48F9-A4E6-8E0B64C0209B}" type="pres">
      <dgm:prSet presAssocID="{5605D28D-2CE6-4513-8566-952984E21E14}" presName="accent_3" presStyleCnt="0"/>
      <dgm:spPr/>
    </dgm:pt>
    <dgm:pt modelId="{A965097E-32F1-4AB8-8C4E-2814A7596B2F}" type="pres">
      <dgm:prSet presAssocID="{5605D28D-2CE6-4513-8566-952984E21E14}" presName="accentRepeatNode" presStyleLbl="solidFgAcc1" presStyleIdx="2" presStyleCnt="5"/>
      <dgm:spPr/>
    </dgm:pt>
    <dgm:pt modelId="{354EBAEE-4735-48F0-9097-03CE6C934E47}" type="pres">
      <dgm:prSet presAssocID="{B95D7F70-CBE8-4798-8D8E-A78C5AA0BDCC}" presName="text_4" presStyleLbl="node1" presStyleIdx="3" presStyleCnt="5">
        <dgm:presLayoutVars>
          <dgm:bulletEnabled val="1"/>
        </dgm:presLayoutVars>
      </dgm:prSet>
      <dgm:spPr/>
    </dgm:pt>
    <dgm:pt modelId="{C92E3A09-98DA-4454-B4EB-5FBD2415435E}" type="pres">
      <dgm:prSet presAssocID="{B95D7F70-CBE8-4798-8D8E-A78C5AA0BDCC}" presName="accent_4" presStyleCnt="0"/>
      <dgm:spPr/>
    </dgm:pt>
    <dgm:pt modelId="{96121670-63CB-4FD2-A2D0-1E2EC0EC1756}" type="pres">
      <dgm:prSet presAssocID="{B95D7F70-CBE8-4798-8D8E-A78C5AA0BDCC}" presName="accentRepeatNode" presStyleLbl="solidFgAcc1" presStyleIdx="3" presStyleCnt="5"/>
      <dgm:spPr/>
    </dgm:pt>
    <dgm:pt modelId="{7C563DF9-9CF6-4F7F-B796-2745CEB78777}" type="pres">
      <dgm:prSet presAssocID="{77B185C8-0B31-4EB0-988F-8ECE2E172BCA}" presName="text_5" presStyleLbl="node1" presStyleIdx="4" presStyleCnt="5">
        <dgm:presLayoutVars>
          <dgm:bulletEnabled val="1"/>
        </dgm:presLayoutVars>
      </dgm:prSet>
      <dgm:spPr/>
    </dgm:pt>
    <dgm:pt modelId="{AC693ABC-626B-487F-ADBD-39FE550B98A3}" type="pres">
      <dgm:prSet presAssocID="{77B185C8-0B31-4EB0-988F-8ECE2E172BCA}" presName="accent_5" presStyleCnt="0"/>
      <dgm:spPr/>
    </dgm:pt>
    <dgm:pt modelId="{CAE3DE83-5B5C-4BED-90DD-6CB10EE245BE}" type="pres">
      <dgm:prSet presAssocID="{77B185C8-0B31-4EB0-988F-8ECE2E172BCA}" presName="accentRepeatNode" presStyleLbl="solidFgAcc1" presStyleIdx="4" presStyleCnt="5"/>
      <dgm:spPr/>
    </dgm:pt>
  </dgm:ptLst>
  <dgm:cxnLst>
    <dgm:cxn modelId="{A11E3B12-1828-45A7-86C3-BB85832DF84D}" type="presOf" srcId="{CA077D98-8478-47EA-B6A9-99ACE60C64D4}" destId="{D79B43FC-100B-4A0D-A4D5-0D2D04B99064}" srcOrd="0" destOrd="0" presId="urn:microsoft.com/office/officeart/2008/layout/VerticalCurvedList"/>
    <dgm:cxn modelId="{0B5DAE5F-BCDC-4BF7-A6E7-CF856886A64D}" srcId="{7E5AA53B-3EEE-4DE4-BB81-9044890C2946}" destId="{6750AC01-D39D-4F3A-9DC8-2A211EE986A2}" srcOrd="0" destOrd="0" parTransId="{720680DC-AAA4-4434-A582-60EBCC5BA355}" sibTransId="{CA077D98-8478-47EA-B6A9-99ACE60C64D4}"/>
    <dgm:cxn modelId="{0915B768-83DC-41AB-91F5-4971611DA898}" srcId="{7E5AA53B-3EEE-4DE4-BB81-9044890C2946}" destId="{B95D7F70-CBE8-4798-8D8E-A78C5AA0BDCC}" srcOrd="3" destOrd="0" parTransId="{F9EB9261-26D1-41C9-A0E1-0411DB5FDAE1}" sibTransId="{01C881E2-CDF5-4412-A252-F4C83821C160}"/>
    <dgm:cxn modelId="{29DA474E-5DFA-4C66-882F-319C49ABBB19}" type="presOf" srcId="{6750AC01-D39D-4F3A-9DC8-2A211EE986A2}" destId="{58319267-C71E-43C9-94E1-827D0616C7A7}" srcOrd="0" destOrd="0" presId="urn:microsoft.com/office/officeart/2008/layout/VerticalCurvedList"/>
    <dgm:cxn modelId="{AFBDD975-EB64-4F54-A69E-15305CAE1126}" type="presOf" srcId="{B95D7F70-CBE8-4798-8D8E-A78C5AA0BDCC}" destId="{354EBAEE-4735-48F0-9097-03CE6C934E47}" srcOrd="0" destOrd="0" presId="urn:microsoft.com/office/officeart/2008/layout/VerticalCurvedList"/>
    <dgm:cxn modelId="{7084AA77-BACB-46CB-AE4A-77B62D3ED1AF}" type="presOf" srcId="{5605D28D-2CE6-4513-8566-952984E21E14}" destId="{E131CE4A-9776-44F4-BC03-867682E21374}" srcOrd="0" destOrd="0" presId="urn:microsoft.com/office/officeart/2008/layout/VerticalCurvedList"/>
    <dgm:cxn modelId="{EDEF4F82-1237-4639-A0F7-385C1897CE66}" srcId="{7E5AA53B-3EEE-4DE4-BB81-9044890C2946}" destId="{0BEF68B8-1228-47BB-83B5-7B9CD1E3F84E}" srcOrd="1" destOrd="0" parTransId="{ED3A4BC2-B75A-4952-A38B-A42B5995DF05}" sibTransId="{FD949706-EDCC-4ADC-8EDF-8EDA49C92325}"/>
    <dgm:cxn modelId="{FAF3F884-F0CF-440F-8CB1-B7648AB1B138}" srcId="{7E5AA53B-3EEE-4DE4-BB81-9044890C2946}" destId="{5605D28D-2CE6-4513-8566-952984E21E14}" srcOrd="2" destOrd="0" parTransId="{EB15AB98-362B-4E70-A3DA-995FC3E8BA79}" sibTransId="{823D1971-2C4D-4EC5-A874-2F463DE37109}"/>
    <dgm:cxn modelId="{4F65CC8F-B5A8-40BE-A32B-05862B543D6A}" type="presOf" srcId="{7E5AA53B-3EEE-4DE4-BB81-9044890C2946}" destId="{57806726-6E60-4ACC-9C1C-7DF9CC365A10}" srcOrd="0" destOrd="0" presId="urn:microsoft.com/office/officeart/2008/layout/VerticalCurvedList"/>
    <dgm:cxn modelId="{4A378892-5CCC-4F0D-8A38-4BEAECF30F24}" type="presOf" srcId="{0BEF68B8-1228-47BB-83B5-7B9CD1E3F84E}" destId="{95DE6538-27BD-44AF-A1A8-CA8F6B10FDD2}" srcOrd="0" destOrd="0" presId="urn:microsoft.com/office/officeart/2008/layout/VerticalCurvedList"/>
    <dgm:cxn modelId="{9AD720AC-7A21-4E15-BABC-B44F3329EF73}" type="presOf" srcId="{77B185C8-0B31-4EB0-988F-8ECE2E172BCA}" destId="{7C563DF9-9CF6-4F7F-B796-2745CEB78777}" srcOrd="0" destOrd="0" presId="urn:microsoft.com/office/officeart/2008/layout/VerticalCurvedList"/>
    <dgm:cxn modelId="{84F4A7CC-E724-40E4-B459-6357C0D51E3D}" srcId="{7E5AA53B-3EEE-4DE4-BB81-9044890C2946}" destId="{77B185C8-0B31-4EB0-988F-8ECE2E172BCA}" srcOrd="4" destOrd="0" parTransId="{65F01C44-FAF3-47BA-AE33-DB03FD1360F0}" sibTransId="{EA6B2857-BF6B-4FE3-9786-37FD0E29EDEF}"/>
    <dgm:cxn modelId="{4E25B52E-70EF-4A0F-B410-0B49263AF380}" type="presParOf" srcId="{57806726-6E60-4ACC-9C1C-7DF9CC365A10}" destId="{90561C55-3C6E-4D53-85E1-2C50BCDDA392}" srcOrd="0" destOrd="0" presId="urn:microsoft.com/office/officeart/2008/layout/VerticalCurvedList"/>
    <dgm:cxn modelId="{2B3DD9E4-EC9C-4B92-B380-F89BF82E7CF3}" type="presParOf" srcId="{90561C55-3C6E-4D53-85E1-2C50BCDDA392}" destId="{B6CD42EC-5AD4-4004-AE5B-47EDA668DAA8}" srcOrd="0" destOrd="0" presId="urn:microsoft.com/office/officeart/2008/layout/VerticalCurvedList"/>
    <dgm:cxn modelId="{EA357085-80A4-4D1D-9BD2-56B1E9A721FB}" type="presParOf" srcId="{B6CD42EC-5AD4-4004-AE5B-47EDA668DAA8}" destId="{963B8EE3-40CC-4A0A-B420-D0BF920973CE}" srcOrd="0" destOrd="0" presId="urn:microsoft.com/office/officeart/2008/layout/VerticalCurvedList"/>
    <dgm:cxn modelId="{F175C6D0-411C-40FD-A19B-860D49F42061}" type="presParOf" srcId="{B6CD42EC-5AD4-4004-AE5B-47EDA668DAA8}" destId="{D79B43FC-100B-4A0D-A4D5-0D2D04B99064}" srcOrd="1" destOrd="0" presId="urn:microsoft.com/office/officeart/2008/layout/VerticalCurvedList"/>
    <dgm:cxn modelId="{794BB944-68C0-47A5-9792-652802EB36AC}" type="presParOf" srcId="{B6CD42EC-5AD4-4004-AE5B-47EDA668DAA8}" destId="{3CAD8DA1-8D53-445C-ACE8-D8449E4F0F55}" srcOrd="2" destOrd="0" presId="urn:microsoft.com/office/officeart/2008/layout/VerticalCurvedList"/>
    <dgm:cxn modelId="{B8CC75C4-3D1A-49E7-80D2-915668C1368C}" type="presParOf" srcId="{B6CD42EC-5AD4-4004-AE5B-47EDA668DAA8}" destId="{429CABD1-4116-474B-81BF-735E2CA9DD00}" srcOrd="3" destOrd="0" presId="urn:microsoft.com/office/officeart/2008/layout/VerticalCurvedList"/>
    <dgm:cxn modelId="{28110BB8-F33F-498C-9A75-98364B05EFA5}" type="presParOf" srcId="{90561C55-3C6E-4D53-85E1-2C50BCDDA392}" destId="{58319267-C71E-43C9-94E1-827D0616C7A7}" srcOrd="1" destOrd="0" presId="urn:microsoft.com/office/officeart/2008/layout/VerticalCurvedList"/>
    <dgm:cxn modelId="{3866F6C9-5521-48F2-B6C3-40C9896E1605}" type="presParOf" srcId="{90561C55-3C6E-4D53-85E1-2C50BCDDA392}" destId="{79F9B8A9-2412-4B74-84A9-69422DB81CDC}" srcOrd="2" destOrd="0" presId="urn:microsoft.com/office/officeart/2008/layout/VerticalCurvedList"/>
    <dgm:cxn modelId="{D2205A4F-BB7A-4399-BC2F-78E18EC6EAFE}" type="presParOf" srcId="{79F9B8A9-2412-4B74-84A9-69422DB81CDC}" destId="{07CB3071-D555-47DA-A36A-69EB91531FD8}" srcOrd="0" destOrd="0" presId="urn:microsoft.com/office/officeart/2008/layout/VerticalCurvedList"/>
    <dgm:cxn modelId="{602753E6-8A03-492B-861A-6B9532B5AA28}" type="presParOf" srcId="{90561C55-3C6E-4D53-85E1-2C50BCDDA392}" destId="{95DE6538-27BD-44AF-A1A8-CA8F6B10FDD2}" srcOrd="3" destOrd="0" presId="urn:microsoft.com/office/officeart/2008/layout/VerticalCurvedList"/>
    <dgm:cxn modelId="{AEC540A3-E86A-4075-8BE4-263F4AFF4EA1}" type="presParOf" srcId="{90561C55-3C6E-4D53-85E1-2C50BCDDA392}" destId="{312BDEE8-85BD-4F02-B35B-2CC8E701C98B}" srcOrd="4" destOrd="0" presId="urn:microsoft.com/office/officeart/2008/layout/VerticalCurvedList"/>
    <dgm:cxn modelId="{CD5D1014-B7CB-4B47-9A02-5FBF90928A73}" type="presParOf" srcId="{312BDEE8-85BD-4F02-B35B-2CC8E701C98B}" destId="{3F8116AC-FAC3-4E95-9865-93CCFEB191B9}" srcOrd="0" destOrd="0" presId="urn:microsoft.com/office/officeart/2008/layout/VerticalCurvedList"/>
    <dgm:cxn modelId="{987EB7C0-CA3E-4874-85E0-01E9060A2D35}" type="presParOf" srcId="{90561C55-3C6E-4D53-85E1-2C50BCDDA392}" destId="{E131CE4A-9776-44F4-BC03-867682E21374}" srcOrd="5" destOrd="0" presId="urn:microsoft.com/office/officeart/2008/layout/VerticalCurvedList"/>
    <dgm:cxn modelId="{91E55363-8DCA-455E-A203-06A9410994CB}" type="presParOf" srcId="{90561C55-3C6E-4D53-85E1-2C50BCDDA392}" destId="{AC9A216A-8375-48F9-A4E6-8E0B64C0209B}" srcOrd="6" destOrd="0" presId="urn:microsoft.com/office/officeart/2008/layout/VerticalCurvedList"/>
    <dgm:cxn modelId="{D866D586-1293-4049-B6E3-B467C1D5ED64}" type="presParOf" srcId="{AC9A216A-8375-48F9-A4E6-8E0B64C0209B}" destId="{A965097E-32F1-4AB8-8C4E-2814A7596B2F}" srcOrd="0" destOrd="0" presId="urn:microsoft.com/office/officeart/2008/layout/VerticalCurvedList"/>
    <dgm:cxn modelId="{526D9C6B-6A2E-44DC-94FF-54913A767FEE}" type="presParOf" srcId="{90561C55-3C6E-4D53-85E1-2C50BCDDA392}" destId="{354EBAEE-4735-48F0-9097-03CE6C934E47}" srcOrd="7" destOrd="0" presId="urn:microsoft.com/office/officeart/2008/layout/VerticalCurvedList"/>
    <dgm:cxn modelId="{F5398C24-FAA3-4E32-AF36-BEFBCB68DEDE}" type="presParOf" srcId="{90561C55-3C6E-4D53-85E1-2C50BCDDA392}" destId="{C92E3A09-98DA-4454-B4EB-5FBD2415435E}" srcOrd="8" destOrd="0" presId="urn:microsoft.com/office/officeart/2008/layout/VerticalCurvedList"/>
    <dgm:cxn modelId="{9A6063F0-511C-4591-A3BA-EE132446BA99}" type="presParOf" srcId="{C92E3A09-98DA-4454-B4EB-5FBD2415435E}" destId="{96121670-63CB-4FD2-A2D0-1E2EC0EC1756}" srcOrd="0" destOrd="0" presId="urn:microsoft.com/office/officeart/2008/layout/VerticalCurvedList"/>
    <dgm:cxn modelId="{B7BE5C56-9E32-4424-98DD-72F3E9835E90}" type="presParOf" srcId="{90561C55-3C6E-4D53-85E1-2C50BCDDA392}" destId="{7C563DF9-9CF6-4F7F-B796-2745CEB78777}" srcOrd="9" destOrd="0" presId="urn:microsoft.com/office/officeart/2008/layout/VerticalCurvedList"/>
    <dgm:cxn modelId="{91E399FE-2DD4-4286-B8C0-8F1E0AF57450}" type="presParOf" srcId="{90561C55-3C6E-4D53-85E1-2C50BCDDA392}" destId="{AC693ABC-626B-487F-ADBD-39FE550B98A3}" srcOrd="10" destOrd="0" presId="urn:microsoft.com/office/officeart/2008/layout/VerticalCurvedList"/>
    <dgm:cxn modelId="{8FB85158-38FC-4212-9682-ECFA19A23A1D}" type="presParOf" srcId="{AC693ABC-626B-487F-ADBD-39FE550B98A3}" destId="{CAE3DE83-5B5C-4BED-90DD-6CB10EE245B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5AA53B-3EEE-4DE4-BB81-9044890C2946}" type="doc">
      <dgm:prSet loTypeId="urn:microsoft.com/office/officeart/2005/8/layout/matrix3" loCatId="matrix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6750AC01-D39D-4F3A-9DC8-2A211EE986A2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800" dirty="0"/>
            <a:t>Investment in STEM education and digital literacy</a:t>
          </a:r>
        </a:p>
      </dgm:t>
    </dgm:pt>
    <dgm:pt modelId="{720680DC-AAA4-4434-A582-60EBCC5BA355}" type="parTrans" cxnId="{0B5DAE5F-BCDC-4BF7-A6E7-CF856886A64D}">
      <dgm:prSet/>
      <dgm:spPr/>
      <dgm:t>
        <a:bodyPr/>
        <a:lstStyle/>
        <a:p>
          <a:endParaRPr lang="en-US"/>
        </a:p>
      </dgm:t>
    </dgm:pt>
    <dgm:pt modelId="{CA077D98-8478-47EA-B6A9-99ACE60C64D4}" type="sibTrans" cxnId="{0B5DAE5F-BCDC-4BF7-A6E7-CF856886A64D}">
      <dgm:prSet/>
      <dgm:spPr/>
      <dgm:t>
        <a:bodyPr/>
        <a:lstStyle/>
        <a:p>
          <a:endParaRPr lang="en-US"/>
        </a:p>
      </dgm:t>
    </dgm:pt>
    <dgm:pt modelId="{0BEF68B8-1228-47BB-83B5-7B9CD1E3F84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800" dirty="0"/>
            <a:t>Multi-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dirty="0"/>
            <a:t>disciplinary collaboration across sectors</a:t>
          </a:r>
        </a:p>
      </dgm:t>
    </dgm:pt>
    <dgm:pt modelId="{ED3A4BC2-B75A-4952-A38B-A42B5995DF05}" type="parTrans" cxnId="{EDEF4F82-1237-4639-A0F7-385C1897CE66}">
      <dgm:prSet/>
      <dgm:spPr/>
      <dgm:t>
        <a:bodyPr/>
        <a:lstStyle/>
        <a:p>
          <a:endParaRPr lang="en-US"/>
        </a:p>
      </dgm:t>
    </dgm:pt>
    <dgm:pt modelId="{FD949706-EDCC-4ADC-8EDF-8EDA49C92325}" type="sibTrans" cxnId="{EDEF4F82-1237-4639-A0F7-385C1897CE66}">
      <dgm:prSet/>
      <dgm:spPr/>
      <dgm:t>
        <a:bodyPr/>
        <a:lstStyle/>
        <a:p>
          <a:endParaRPr lang="en-US"/>
        </a:p>
      </dgm:t>
    </dgm:pt>
    <dgm:pt modelId="{5605D28D-2CE6-4513-8566-952984E21E14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/>
            <a:t>Open, transparent, and ethical AI research</a:t>
          </a:r>
        </a:p>
      </dgm:t>
    </dgm:pt>
    <dgm:pt modelId="{EB15AB98-362B-4E70-A3DA-995FC3E8BA79}" type="parTrans" cxnId="{FAF3F884-F0CF-440F-8CB1-B7648AB1B138}">
      <dgm:prSet/>
      <dgm:spPr/>
      <dgm:t>
        <a:bodyPr/>
        <a:lstStyle/>
        <a:p>
          <a:endParaRPr lang="en-US"/>
        </a:p>
      </dgm:t>
    </dgm:pt>
    <dgm:pt modelId="{823D1971-2C4D-4EC5-A874-2F463DE37109}" type="sibTrans" cxnId="{FAF3F884-F0CF-440F-8CB1-B7648AB1B138}">
      <dgm:prSet/>
      <dgm:spPr/>
      <dgm:t>
        <a:bodyPr/>
        <a:lstStyle/>
        <a:p>
          <a:endParaRPr lang="en-US"/>
        </a:p>
      </dgm:t>
    </dgm:pt>
    <dgm:pt modelId="{B95D7F70-CBE8-4798-8D8E-A78C5AA0BDCC}">
      <dgm:prSet custT="1"/>
      <dgm:spPr/>
      <dgm:t>
        <a:bodyPr/>
        <a:lstStyle/>
        <a:p>
          <a:r>
            <a:rPr lang="en-US" sz="2000" dirty="0"/>
            <a:t>Inclusive access to AI tools and benefits</a:t>
          </a:r>
        </a:p>
      </dgm:t>
    </dgm:pt>
    <dgm:pt modelId="{F9EB9261-26D1-41C9-A0E1-0411DB5FDAE1}" type="parTrans" cxnId="{0915B768-83DC-41AB-91F5-4971611DA898}">
      <dgm:prSet/>
      <dgm:spPr/>
      <dgm:t>
        <a:bodyPr/>
        <a:lstStyle/>
        <a:p>
          <a:endParaRPr lang="en-US"/>
        </a:p>
      </dgm:t>
    </dgm:pt>
    <dgm:pt modelId="{01C881E2-CDF5-4412-A252-F4C83821C160}" type="sibTrans" cxnId="{0915B768-83DC-41AB-91F5-4971611DA898}">
      <dgm:prSet/>
      <dgm:spPr/>
      <dgm:t>
        <a:bodyPr/>
        <a:lstStyle/>
        <a:p>
          <a:endParaRPr lang="en-US"/>
        </a:p>
      </dgm:t>
    </dgm:pt>
    <dgm:pt modelId="{77B185C8-0B31-4EB0-988F-8ECE2E172BCA}">
      <dgm:prSet/>
      <dgm:spPr/>
    </dgm:pt>
    <dgm:pt modelId="{65F01C44-FAF3-47BA-AE33-DB03FD1360F0}" type="parTrans" cxnId="{84F4A7CC-E724-40E4-B459-6357C0D51E3D}">
      <dgm:prSet/>
      <dgm:spPr/>
      <dgm:t>
        <a:bodyPr/>
        <a:lstStyle/>
        <a:p>
          <a:endParaRPr lang="en-US"/>
        </a:p>
      </dgm:t>
    </dgm:pt>
    <dgm:pt modelId="{EA6B2857-BF6B-4FE3-9786-37FD0E29EDEF}" type="sibTrans" cxnId="{84F4A7CC-E724-40E4-B459-6357C0D51E3D}">
      <dgm:prSet/>
      <dgm:spPr/>
      <dgm:t>
        <a:bodyPr/>
        <a:lstStyle/>
        <a:p>
          <a:endParaRPr lang="en-US"/>
        </a:p>
      </dgm:t>
    </dgm:pt>
    <dgm:pt modelId="{6144628E-4F67-498F-A1D7-199388E056A8}" type="pres">
      <dgm:prSet presAssocID="{7E5AA53B-3EEE-4DE4-BB81-9044890C2946}" presName="matrix" presStyleCnt="0">
        <dgm:presLayoutVars>
          <dgm:chMax val="1"/>
          <dgm:dir/>
          <dgm:resizeHandles val="exact"/>
        </dgm:presLayoutVars>
      </dgm:prSet>
      <dgm:spPr/>
    </dgm:pt>
    <dgm:pt modelId="{B89A0CD6-FFD5-4837-BF1D-98D56D35FCDB}" type="pres">
      <dgm:prSet presAssocID="{7E5AA53B-3EEE-4DE4-BB81-9044890C2946}" presName="diamond" presStyleLbl="bgShp" presStyleIdx="0" presStyleCnt="1"/>
      <dgm:spPr/>
    </dgm:pt>
    <dgm:pt modelId="{6AF8C976-4399-4521-B5EE-E0BFE36A4476}" type="pres">
      <dgm:prSet presAssocID="{7E5AA53B-3EEE-4DE4-BB81-9044890C2946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0D8F113-B60B-4923-90D3-9B7EB8D4BB9D}" type="pres">
      <dgm:prSet presAssocID="{7E5AA53B-3EEE-4DE4-BB81-9044890C2946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CA2B6B45-1649-4D13-8609-84EE4816ECBE}" type="pres">
      <dgm:prSet presAssocID="{7E5AA53B-3EEE-4DE4-BB81-9044890C2946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457552BF-A507-4DB4-8069-D206D764C9F5}" type="pres">
      <dgm:prSet presAssocID="{7E5AA53B-3EEE-4DE4-BB81-9044890C2946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0C80701A-80E5-4B31-ACB6-7F9A1ABB5CF0}" type="presOf" srcId="{B95D7F70-CBE8-4798-8D8E-A78C5AA0BDCC}" destId="{457552BF-A507-4DB4-8069-D206D764C9F5}" srcOrd="0" destOrd="0" presId="urn:microsoft.com/office/officeart/2005/8/layout/matrix3"/>
    <dgm:cxn modelId="{C7E31834-F481-4444-90AB-6B16B62E666B}" type="presOf" srcId="{6750AC01-D39D-4F3A-9DC8-2A211EE986A2}" destId="{6AF8C976-4399-4521-B5EE-E0BFE36A4476}" srcOrd="0" destOrd="0" presId="urn:microsoft.com/office/officeart/2005/8/layout/matrix3"/>
    <dgm:cxn modelId="{567C1136-3FE7-4732-AC0F-DC1BD8AB46FF}" type="presOf" srcId="{7E5AA53B-3EEE-4DE4-BB81-9044890C2946}" destId="{6144628E-4F67-498F-A1D7-199388E056A8}" srcOrd="0" destOrd="0" presId="urn:microsoft.com/office/officeart/2005/8/layout/matrix3"/>
    <dgm:cxn modelId="{0B5DAE5F-BCDC-4BF7-A6E7-CF856886A64D}" srcId="{7E5AA53B-3EEE-4DE4-BB81-9044890C2946}" destId="{6750AC01-D39D-4F3A-9DC8-2A211EE986A2}" srcOrd="0" destOrd="0" parTransId="{720680DC-AAA4-4434-A582-60EBCC5BA355}" sibTransId="{CA077D98-8478-47EA-B6A9-99ACE60C64D4}"/>
    <dgm:cxn modelId="{0915B768-83DC-41AB-91F5-4971611DA898}" srcId="{7E5AA53B-3EEE-4DE4-BB81-9044890C2946}" destId="{B95D7F70-CBE8-4798-8D8E-A78C5AA0BDCC}" srcOrd="3" destOrd="0" parTransId="{F9EB9261-26D1-41C9-A0E1-0411DB5FDAE1}" sibTransId="{01C881E2-CDF5-4412-A252-F4C83821C160}"/>
    <dgm:cxn modelId="{8DAE986F-2DB1-4C23-9E38-1996BBF7B7C8}" type="presOf" srcId="{0BEF68B8-1228-47BB-83B5-7B9CD1E3F84E}" destId="{50D8F113-B60B-4923-90D3-9B7EB8D4BB9D}" srcOrd="0" destOrd="0" presId="urn:microsoft.com/office/officeart/2005/8/layout/matrix3"/>
    <dgm:cxn modelId="{EDEF4F82-1237-4639-A0F7-385C1897CE66}" srcId="{7E5AA53B-3EEE-4DE4-BB81-9044890C2946}" destId="{0BEF68B8-1228-47BB-83B5-7B9CD1E3F84E}" srcOrd="1" destOrd="0" parTransId="{ED3A4BC2-B75A-4952-A38B-A42B5995DF05}" sibTransId="{FD949706-EDCC-4ADC-8EDF-8EDA49C92325}"/>
    <dgm:cxn modelId="{FAF3F884-F0CF-440F-8CB1-B7648AB1B138}" srcId="{7E5AA53B-3EEE-4DE4-BB81-9044890C2946}" destId="{5605D28D-2CE6-4513-8566-952984E21E14}" srcOrd="2" destOrd="0" parTransId="{EB15AB98-362B-4E70-A3DA-995FC3E8BA79}" sibTransId="{823D1971-2C4D-4EC5-A874-2F463DE37109}"/>
    <dgm:cxn modelId="{9A3634AA-5E1B-43F1-8BFC-6AAC85DD5D21}" type="presOf" srcId="{5605D28D-2CE6-4513-8566-952984E21E14}" destId="{CA2B6B45-1649-4D13-8609-84EE4816ECBE}" srcOrd="0" destOrd="0" presId="urn:microsoft.com/office/officeart/2005/8/layout/matrix3"/>
    <dgm:cxn modelId="{84F4A7CC-E724-40E4-B459-6357C0D51E3D}" srcId="{7E5AA53B-3EEE-4DE4-BB81-9044890C2946}" destId="{77B185C8-0B31-4EB0-988F-8ECE2E172BCA}" srcOrd="4" destOrd="0" parTransId="{65F01C44-FAF3-47BA-AE33-DB03FD1360F0}" sibTransId="{EA6B2857-BF6B-4FE3-9786-37FD0E29EDEF}"/>
    <dgm:cxn modelId="{7BFFAF39-D021-4410-8905-9ED2838E997D}" type="presParOf" srcId="{6144628E-4F67-498F-A1D7-199388E056A8}" destId="{B89A0CD6-FFD5-4837-BF1D-98D56D35FCDB}" srcOrd="0" destOrd="0" presId="urn:microsoft.com/office/officeart/2005/8/layout/matrix3"/>
    <dgm:cxn modelId="{8744CF3E-7F78-40E3-8ADE-58B18D5A783F}" type="presParOf" srcId="{6144628E-4F67-498F-A1D7-199388E056A8}" destId="{6AF8C976-4399-4521-B5EE-E0BFE36A4476}" srcOrd="1" destOrd="0" presId="urn:microsoft.com/office/officeart/2005/8/layout/matrix3"/>
    <dgm:cxn modelId="{0C2BA23B-DBF1-4CB7-ADAD-A1D776865C80}" type="presParOf" srcId="{6144628E-4F67-498F-A1D7-199388E056A8}" destId="{50D8F113-B60B-4923-90D3-9B7EB8D4BB9D}" srcOrd="2" destOrd="0" presId="urn:microsoft.com/office/officeart/2005/8/layout/matrix3"/>
    <dgm:cxn modelId="{41ACA70E-D018-4781-B7D9-60356E08BFFF}" type="presParOf" srcId="{6144628E-4F67-498F-A1D7-199388E056A8}" destId="{CA2B6B45-1649-4D13-8609-84EE4816ECBE}" srcOrd="3" destOrd="0" presId="urn:microsoft.com/office/officeart/2005/8/layout/matrix3"/>
    <dgm:cxn modelId="{0ECE33D2-FA06-4EF3-828B-5A97C38CE3E1}" type="presParOf" srcId="{6144628E-4F67-498F-A1D7-199388E056A8}" destId="{457552BF-A507-4DB4-8069-D206D764C9F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9B43FC-100B-4A0D-A4D5-0D2D04B99064}">
      <dsp:nvSpPr>
        <dsp:cNvPr id="0" name=""/>
        <dsp:cNvSpPr/>
      </dsp:nvSpPr>
      <dsp:spPr>
        <a:xfrm>
          <a:off x="-4710479" y="-722065"/>
          <a:ext cx="5610787" cy="5610787"/>
        </a:xfrm>
        <a:prstGeom prst="blockArc">
          <a:avLst>
            <a:gd name="adj1" fmla="val 18900000"/>
            <a:gd name="adj2" fmla="val 2700000"/>
            <a:gd name="adj3" fmla="val 385"/>
          </a:avLst>
        </a:prstGeom>
        <a:noFill/>
        <a:ln w="12700" cap="rnd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19267-C71E-43C9-94E1-827D0616C7A7}">
      <dsp:nvSpPr>
        <dsp:cNvPr id="0" name=""/>
        <dsp:cNvSpPr/>
      </dsp:nvSpPr>
      <dsp:spPr>
        <a:xfrm>
          <a:off x="330502" y="288002"/>
          <a:ext cx="6403415" cy="5252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3543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Healthcare (AI assists with early diagnosis, personalized treatment)</a:t>
          </a:r>
        </a:p>
      </dsp:txBody>
      <dsp:txXfrm>
        <a:off x="330502" y="288002"/>
        <a:ext cx="6403415" cy="525250"/>
      </dsp:txXfrm>
    </dsp:sp>
    <dsp:sp modelId="{07CB3071-D555-47DA-A36A-69EB91531FD8}">
      <dsp:nvSpPr>
        <dsp:cNvPr id="0" name=""/>
        <dsp:cNvSpPr/>
      </dsp:nvSpPr>
      <dsp:spPr>
        <a:xfrm>
          <a:off x="47892" y="188692"/>
          <a:ext cx="658281" cy="66427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DE6538-27BD-44AF-A1A8-CA8F6B10FDD2}">
      <dsp:nvSpPr>
        <dsp:cNvPr id="0" name=""/>
        <dsp:cNvSpPr/>
      </dsp:nvSpPr>
      <dsp:spPr>
        <a:xfrm>
          <a:off x="767356" y="1041580"/>
          <a:ext cx="6030083" cy="52099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3543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Finance (Fraud detection, algorithmic trading, risk assessment)</a:t>
          </a:r>
        </a:p>
      </dsp:txBody>
      <dsp:txXfrm>
        <a:off x="767356" y="1041580"/>
        <a:ext cx="6030083" cy="520998"/>
      </dsp:txXfrm>
    </dsp:sp>
    <dsp:sp modelId="{3F8116AC-FAC3-4E95-9865-93CCFEB191B9}">
      <dsp:nvSpPr>
        <dsp:cNvPr id="0" name=""/>
        <dsp:cNvSpPr/>
      </dsp:nvSpPr>
      <dsp:spPr>
        <a:xfrm>
          <a:off x="441732" y="976456"/>
          <a:ext cx="651248" cy="6512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31CE4A-9776-44F4-BC03-867682E21374}">
      <dsp:nvSpPr>
        <dsp:cNvPr id="0" name=""/>
        <dsp:cNvSpPr/>
      </dsp:nvSpPr>
      <dsp:spPr>
        <a:xfrm>
          <a:off x="881939" y="1822829"/>
          <a:ext cx="5915500" cy="52099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3543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Agriculture (Precision farming, automated pest control)</a:t>
          </a:r>
        </a:p>
      </dsp:txBody>
      <dsp:txXfrm>
        <a:off x="881939" y="1822829"/>
        <a:ext cx="5915500" cy="520998"/>
      </dsp:txXfrm>
    </dsp:sp>
    <dsp:sp modelId="{A965097E-32F1-4AB8-8C4E-2814A7596B2F}">
      <dsp:nvSpPr>
        <dsp:cNvPr id="0" name=""/>
        <dsp:cNvSpPr/>
      </dsp:nvSpPr>
      <dsp:spPr>
        <a:xfrm>
          <a:off x="556315" y="1757704"/>
          <a:ext cx="651248" cy="6512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4EBAEE-4735-48F0-9097-03CE6C934E47}">
      <dsp:nvSpPr>
        <dsp:cNvPr id="0" name=""/>
        <dsp:cNvSpPr/>
      </dsp:nvSpPr>
      <dsp:spPr>
        <a:xfrm>
          <a:off x="767356" y="2604077"/>
          <a:ext cx="6030083" cy="52099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3543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Energy (Predictive maintenance, demand forecasting)</a:t>
          </a:r>
        </a:p>
      </dsp:txBody>
      <dsp:txXfrm>
        <a:off x="767356" y="2604077"/>
        <a:ext cx="6030083" cy="520998"/>
      </dsp:txXfrm>
    </dsp:sp>
    <dsp:sp modelId="{96121670-63CB-4FD2-A2D0-1E2EC0EC1756}">
      <dsp:nvSpPr>
        <dsp:cNvPr id="0" name=""/>
        <dsp:cNvSpPr/>
      </dsp:nvSpPr>
      <dsp:spPr>
        <a:xfrm>
          <a:off x="441732" y="2538952"/>
          <a:ext cx="651248" cy="6512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563DF9-9CF6-4F7F-B796-2745CEB78777}">
      <dsp:nvSpPr>
        <dsp:cNvPr id="0" name=""/>
        <dsp:cNvSpPr/>
      </dsp:nvSpPr>
      <dsp:spPr>
        <a:xfrm>
          <a:off x="394024" y="3385325"/>
          <a:ext cx="6403415" cy="52099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3543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Education (Adaptive learning systems, intelligent tutoring)</a:t>
          </a:r>
        </a:p>
      </dsp:txBody>
      <dsp:txXfrm>
        <a:off x="394024" y="3385325"/>
        <a:ext cx="6403415" cy="520998"/>
      </dsp:txXfrm>
    </dsp:sp>
    <dsp:sp modelId="{CAE3DE83-5B5C-4BED-90DD-6CB10EE245BE}">
      <dsp:nvSpPr>
        <dsp:cNvPr id="0" name=""/>
        <dsp:cNvSpPr/>
      </dsp:nvSpPr>
      <dsp:spPr>
        <a:xfrm>
          <a:off x="68400" y="3320200"/>
          <a:ext cx="651248" cy="6512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9A0CD6-FFD5-4837-BF1D-98D56D35FCDB}">
      <dsp:nvSpPr>
        <dsp:cNvPr id="0" name=""/>
        <dsp:cNvSpPr/>
      </dsp:nvSpPr>
      <dsp:spPr>
        <a:xfrm>
          <a:off x="1343795" y="0"/>
          <a:ext cx="4166657" cy="4166657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F8C976-4399-4521-B5EE-E0BFE36A4476}">
      <dsp:nvSpPr>
        <dsp:cNvPr id="0" name=""/>
        <dsp:cNvSpPr/>
      </dsp:nvSpPr>
      <dsp:spPr>
        <a:xfrm>
          <a:off x="1739627" y="395832"/>
          <a:ext cx="1624996" cy="162499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Investment in STEM education and digital literacy</a:t>
          </a:r>
        </a:p>
      </dsp:txBody>
      <dsp:txXfrm>
        <a:off x="1818953" y="475158"/>
        <a:ext cx="1466344" cy="1466344"/>
      </dsp:txXfrm>
    </dsp:sp>
    <dsp:sp modelId="{50D8F113-B60B-4923-90D3-9B7EB8D4BB9D}">
      <dsp:nvSpPr>
        <dsp:cNvPr id="0" name=""/>
        <dsp:cNvSpPr/>
      </dsp:nvSpPr>
      <dsp:spPr>
        <a:xfrm>
          <a:off x="3489623" y="395832"/>
          <a:ext cx="1624996" cy="162499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800" kern="1200" dirty="0"/>
            <a:t>Multi-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800" kern="1200" dirty="0"/>
            <a:t>disciplinary collaboration across sectors</a:t>
          </a:r>
        </a:p>
      </dsp:txBody>
      <dsp:txXfrm>
        <a:off x="3568949" y="475158"/>
        <a:ext cx="1466344" cy="1466344"/>
      </dsp:txXfrm>
    </dsp:sp>
    <dsp:sp modelId="{CA2B6B45-1649-4D13-8609-84EE4816ECBE}">
      <dsp:nvSpPr>
        <dsp:cNvPr id="0" name=""/>
        <dsp:cNvSpPr/>
      </dsp:nvSpPr>
      <dsp:spPr>
        <a:xfrm>
          <a:off x="1739627" y="2145828"/>
          <a:ext cx="1624996" cy="162499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Open, transparent, and ethical AI research</a:t>
          </a:r>
        </a:p>
      </dsp:txBody>
      <dsp:txXfrm>
        <a:off x="1818953" y="2225154"/>
        <a:ext cx="1466344" cy="1466344"/>
      </dsp:txXfrm>
    </dsp:sp>
    <dsp:sp modelId="{457552BF-A507-4DB4-8069-D206D764C9F5}">
      <dsp:nvSpPr>
        <dsp:cNvPr id="0" name=""/>
        <dsp:cNvSpPr/>
      </dsp:nvSpPr>
      <dsp:spPr>
        <a:xfrm>
          <a:off x="3489623" y="2145828"/>
          <a:ext cx="1624996" cy="162499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Inclusive access to AI tools and benefits</a:t>
          </a:r>
        </a:p>
      </dsp:txBody>
      <dsp:txXfrm>
        <a:off x="3568949" y="2225154"/>
        <a:ext cx="1466344" cy="14663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F81CEA5-62FD-4C83-BDE3-91DFB9827D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A1CBFD-6AD0-48C4-B91B-58830F6F4C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69721-F543-4A6C-BF9D-65D7CC540427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E55D22-46A3-4B8C-AD40-252FE7896C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70DCEF-9071-4B17-801B-37B4465C8E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90168E-626C-4E60-93C0-A00D256094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3477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32326A-4C88-4AFB-AA5B-5919D81DFF5B}" type="datetimeFigureOut">
              <a:rPr lang="en-US" smtClean="0"/>
              <a:t>5/27/2025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B3AB32-59DF-41F1-9618-EDFBF50496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80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047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927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15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DA078D-2B74-460B-3595-F1A10049D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7F6B25-CB4A-C39B-3963-9AB8A11025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99AE37-2DEC-EBA0-5820-38829385CC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3F9F65-4B30-995F-881E-2777A0B018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020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714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018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701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526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981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290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16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57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31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690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29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80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2855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tanita.ivash@gmail.co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93D4EDA-58E0-40CC-B3CA-14CDEB349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Digital Connections">
            <a:extLst>
              <a:ext uri="{FF2B5EF4-FFF2-40B4-BE49-F238E27FC236}">
                <a16:creationId xmlns:a16="http://schemas.microsoft.com/office/drawing/2014/main" id="{3840F91C-EDD0-4D4E-A4AB-E6C77856C8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65" t="9091" r="3502" b="-1"/>
          <a:stretch/>
        </p:blipFill>
        <p:spPr>
          <a:xfrm>
            <a:off x="-18023" y="10"/>
            <a:ext cx="12191980" cy="685799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AA9EB0BC-A85E-4C26-B355-5DFCEF6CC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534" y="453643"/>
            <a:ext cx="11298933" cy="98554"/>
            <a:chOff x="446534" y="453643"/>
            <a:chExt cx="11298933" cy="9855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643E56B-BD42-413D-B17D-7958270F5D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6534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6C04F74-9467-4FA5-95DC-8D481A297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2147" y="453643"/>
              <a:ext cx="3703320" cy="985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73DE1C3-5C37-42E9-A3F0-256F193832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4A2E7EC3-E07C-46CE-9B25-41865A506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732" y="4428067"/>
            <a:ext cx="11260667" cy="1962497"/>
          </a:xfrm>
          <a:prstGeom prst="rect">
            <a:avLst/>
          </a:prstGeom>
          <a:solidFill>
            <a:schemeClr val="accent1">
              <a:alpha val="97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C5318-1A1E-49D0-B2E2-A4B0FA9E8A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6534" y="1862560"/>
            <a:ext cx="10993549" cy="1962497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Development of Artificial </a:t>
            </a:r>
            <a:r>
              <a:rPr lang="en-US" sz="4000" dirty="0" err="1">
                <a:solidFill>
                  <a:schemeClr val="bg1"/>
                </a:solidFill>
              </a:rPr>
              <a:t>Intellegence</a:t>
            </a:r>
            <a:r>
              <a:rPr lang="en-US" sz="4000" dirty="0">
                <a:solidFill>
                  <a:schemeClr val="bg1"/>
                </a:solidFill>
              </a:rPr>
              <a:t> Technologies as one of the key factors of the economy of the future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B6CF59-4E5B-494D-A2F7-97ADD01E6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4" y="4497355"/>
            <a:ext cx="10993546" cy="1893209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1900" dirty="0">
                <a:solidFill>
                  <a:srgbClr val="7CEBFF"/>
                </a:solidFill>
              </a:rPr>
              <a:t>SCIENTIFIC CONFERENCE </a:t>
            </a:r>
          </a:p>
          <a:p>
            <a:pPr algn="ctr"/>
            <a:r>
              <a:rPr lang="en-US" sz="2200" dirty="0">
                <a:solidFill>
                  <a:srgbClr val="7CEBFF"/>
                </a:solidFill>
              </a:rPr>
              <a:t>“INNOVATIVE ECONOMY IN TIMES OF GLOBAL CHALLENGES: NEW APPROACHES TO GROWTH AND A SUSTAINABLE FUTURE”</a:t>
            </a:r>
          </a:p>
          <a:p>
            <a:r>
              <a:rPr lang="en-US" dirty="0">
                <a:solidFill>
                  <a:srgbClr val="7CEBFF"/>
                </a:solidFill>
              </a:rPr>
              <a:t>IVASHCHENKO ANDRII (ORACLE  INC. , USA)</a:t>
            </a:r>
          </a:p>
          <a:p>
            <a:r>
              <a:rPr lang="en-US" dirty="0">
                <a:solidFill>
                  <a:srgbClr val="7CEBFF"/>
                </a:solidFill>
              </a:rPr>
              <a:t>IVASHCHENKO TETIANA (ACADEMY OF LABOR, SOCIAL RELATIONS AND TOURISM,  UKRAINE)</a:t>
            </a:r>
          </a:p>
        </p:txBody>
      </p:sp>
    </p:spTree>
    <p:extLst>
      <p:ext uri="{BB962C8B-B14F-4D97-AF65-F5344CB8AC3E}">
        <p14:creationId xmlns:p14="http://schemas.microsoft.com/office/powerpoint/2010/main" val="1487700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1540E-0CCC-14CC-E387-9993CA780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506" y="823454"/>
            <a:ext cx="11029616" cy="632122"/>
          </a:xfrm>
        </p:spPr>
        <p:txBody>
          <a:bodyPr/>
          <a:lstStyle/>
          <a:p>
            <a:pPr algn="ctr"/>
            <a:r>
              <a:rPr lang="en-US" dirty="0"/>
              <a:t>AI as Competitive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F0BE8-7F53-0280-72F1-758C872A2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282" y="2180496"/>
            <a:ext cx="4575525" cy="3678303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National investments: US., China, EU leading the </a:t>
            </a:r>
            <a:r>
              <a:rPr lang="en-US" sz="2400" dirty="0"/>
              <a:t>way</a:t>
            </a:r>
          </a:p>
          <a:p>
            <a:pPr algn="just"/>
            <a:r>
              <a:rPr lang="en-US" sz="2800" dirty="0"/>
              <a:t>AI </a:t>
            </a:r>
            <a:r>
              <a:rPr lang="en-US" sz="2800" dirty="0" err="1"/>
              <a:t>adoptionis</a:t>
            </a:r>
            <a:r>
              <a:rPr lang="en-US" sz="2800" dirty="0"/>
              <a:t> a predictor of economic and geopolitical influence</a:t>
            </a:r>
          </a:p>
          <a:p>
            <a:pPr algn="just"/>
            <a:r>
              <a:rPr lang="en-US" sz="2800" dirty="0"/>
              <a:t>Public-private partnerships accelerating innovation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D40B16-AAC1-9219-F917-C703875EA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02" y="2525049"/>
            <a:ext cx="57150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224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4F494-4440-8B16-DAFC-3A09EC75B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822965"/>
            <a:ext cx="11029616" cy="632611"/>
          </a:xfrm>
        </p:spPr>
        <p:txBody>
          <a:bodyPr/>
          <a:lstStyle/>
          <a:p>
            <a:pPr algn="ctr"/>
            <a:r>
              <a:rPr lang="en-US" dirty="0"/>
              <a:t>Challengers and ethical Considerations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AB1BDD-1211-14B0-4B01-A7F63F819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922105"/>
            <a:ext cx="9753600" cy="471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962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FB2C1F-8D50-A497-A18F-7070F43C3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B648C40D-A327-ECE0-4F15-FCBDADFB58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Content Placeholder 4" descr="Digital Numbers">
            <a:extLst>
              <a:ext uri="{FF2B5EF4-FFF2-40B4-BE49-F238E27FC236}">
                <a16:creationId xmlns:a16="http://schemas.microsoft.com/office/drawing/2014/main" id="{C8E45051-F844-202E-19D0-D5056AD801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81" r="9091" b="12711"/>
          <a:stretch/>
        </p:blipFill>
        <p:spPr>
          <a:xfrm>
            <a:off x="158640" y="76204"/>
            <a:ext cx="12191980" cy="685799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DE894C8D-5D10-F25E-23E9-1E760FC923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7" y="457200"/>
            <a:ext cx="7507083" cy="5935132"/>
            <a:chOff x="438067" y="457200"/>
            <a:chExt cx="7507083" cy="593513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15E8FD1-665B-04F8-2430-D00A848E63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7" y="618067"/>
              <a:ext cx="7503665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B08A9F5-FE12-A75E-7209-EB44F37791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F66B5C7-EA84-C198-9CC2-CED79DA586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04BC2F3-F49A-69C5-1876-6DDB7249D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354" y="714952"/>
            <a:ext cx="7213600" cy="590026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Building the right ecosystem</a:t>
            </a:r>
          </a:p>
        </p:txBody>
      </p:sp>
      <p:graphicFrame>
        <p:nvGraphicFramePr>
          <p:cNvPr id="6" name="Content Placeholder 5" descr="SmartArt">
            <a:extLst>
              <a:ext uri="{FF2B5EF4-FFF2-40B4-BE49-F238E27FC236}">
                <a16:creationId xmlns:a16="http://schemas.microsoft.com/office/drawing/2014/main" id="{7F465099-DBA5-C67C-E2A3-96FF3B0741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8240264"/>
              </p:ext>
            </p:extLst>
          </p:nvPr>
        </p:nvGraphicFramePr>
        <p:xfrm>
          <a:off x="345523" y="1765326"/>
          <a:ext cx="6854248" cy="4166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D2C7DB7-E147-BC94-0520-DC396766537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41732" y="0"/>
            <a:ext cx="44088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204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F1F5322-1552-15F4-7B99-AD0E1C78FE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29" y="1782146"/>
            <a:ext cx="11304898" cy="50758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33B0BF-55A8-1993-852C-174A935B8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37538"/>
          </a:xfrm>
        </p:spPr>
        <p:txBody>
          <a:bodyPr/>
          <a:lstStyle/>
          <a:p>
            <a:pPr algn="ctr"/>
            <a:r>
              <a:rPr lang="en-US" dirty="0"/>
              <a:t>Looking ahead – the future economy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5E51D8-6B2B-9033-6AF7-AA237C818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9552" y="1782146"/>
            <a:ext cx="9937102" cy="155821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Human-AI collaboration will redefine the nature of work</a:t>
            </a:r>
          </a:p>
          <a:p>
            <a:r>
              <a:rPr lang="en-US" sz="2400" dirty="0">
                <a:solidFill>
                  <a:srgbClr val="002060"/>
                </a:solidFill>
              </a:rPr>
              <a:t>Innovation and adaptability will be central to economic resilience</a:t>
            </a:r>
          </a:p>
          <a:p>
            <a:r>
              <a:rPr lang="en-US" sz="2400" dirty="0">
                <a:solidFill>
                  <a:srgbClr val="002060"/>
                </a:solidFill>
              </a:rPr>
              <a:t>Societies must align AI development with long-term public well-being</a:t>
            </a:r>
          </a:p>
        </p:txBody>
      </p:sp>
    </p:spTree>
    <p:extLst>
      <p:ext uri="{BB962C8B-B14F-4D97-AF65-F5344CB8AC3E}">
        <p14:creationId xmlns:p14="http://schemas.microsoft.com/office/powerpoint/2010/main" val="4278698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79F11E2-8BA5-4C5C-AE7C-361E5EA011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00E1DA-EC7C-40FC-95E3-11FDCD2E4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A421166-2996-41A7-B094-AE5316F34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534" y="453643"/>
            <a:ext cx="11298933" cy="98554"/>
            <a:chOff x="446534" y="453643"/>
            <a:chExt cx="11298933" cy="985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DBB1B92-A3EB-43E4-8FAB-D20E8ED14C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6534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3972F4-FE7E-48EA-AAD8-9BE5750A66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2147" y="453643"/>
              <a:ext cx="3703320" cy="985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21614E5-870B-4D5E-A43B-8FF7E53234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F87E73C-2B1A-4602-BFBE-CFE1E55D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6275" y="1419226"/>
            <a:ext cx="3081576" cy="17467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CB511D-EA45-4336-847C-1252667143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6275" y="5438773"/>
            <a:ext cx="3172636" cy="695327"/>
          </a:xfrm>
        </p:spPr>
        <p:txBody>
          <a:bodyPr>
            <a:normAutofit/>
          </a:bodyPr>
          <a:lstStyle/>
          <a:p>
            <a:r>
              <a:rPr lang="en-US" sz="12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tanita.ivash@gmail.com</a:t>
            </a:r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u="sng" dirty="0">
                <a:solidFill>
                  <a:schemeClr val="bg2"/>
                </a:solidFill>
              </a:rPr>
              <a:t>Andresivashchenko@gmail.com</a:t>
            </a:r>
          </a:p>
          <a:p>
            <a:endParaRPr lang="en-US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5" name="Picture 4" descr="Digital Numbers">
            <a:extLst>
              <a:ext uri="{FF2B5EF4-FFF2-40B4-BE49-F238E27FC236}">
                <a16:creationId xmlns:a16="http://schemas.microsoft.com/office/drawing/2014/main" id="{A21EA617-6D48-425F-97A8-7FEC82C8F4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9" r="9642" b="1"/>
          <a:stretch/>
        </p:blipFill>
        <p:spPr>
          <a:xfrm>
            <a:off x="446534" y="723899"/>
            <a:ext cx="7498616" cy="567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47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BFDA9692-ECDC-4B59-86B2-8C90FDE1A0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6712"/>
            <a:ext cx="12192000" cy="63212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2C05506-42A1-49C0-9D87-081CCD9023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040558-A365-4CCE-92FA-5A48CD98F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5245826"/>
            <a:ext cx="11029616" cy="71887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FFFEFF"/>
                </a:solidFill>
              </a:rPr>
              <a:t>AI Revolution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5299D5-774D-CD7D-E609-9964A7CBC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4833" y="690465"/>
            <a:ext cx="2902599" cy="4034065"/>
          </a:xfrm>
        </p:spPr>
        <p:txBody>
          <a:bodyPr>
            <a:normAutofit/>
          </a:bodyPr>
          <a:lstStyle/>
          <a:p>
            <a:pPr algn="just"/>
            <a:r>
              <a:rPr lang="en-US" sz="1600" b="1" dirty="0"/>
              <a:t>21</a:t>
            </a:r>
            <a:r>
              <a:rPr lang="en-US" sz="1600" b="1" baseline="30000" dirty="0"/>
              <a:t>st</a:t>
            </a:r>
            <a:r>
              <a:rPr lang="en-US" sz="1600" b="1" dirty="0"/>
              <a:t>-century economies are increasingly data- and automation-driven</a:t>
            </a:r>
          </a:p>
          <a:p>
            <a:pPr algn="just"/>
            <a:r>
              <a:rPr lang="en-US" sz="1600" b="1" dirty="0"/>
              <a:t>AI has shifted from a research concept to a real-world economic driver</a:t>
            </a:r>
          </a:p>
          <a:p>
            <a:pPr algn="just"/>
            <a:r>
              <a:rPr lang="en-US" sz="1600" b="1" dirty="0"/>
              <a:t>AI is now central to competitiveness and innovation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78C941-23BD-56AF-9D86-171F32FEC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816" y="536712"/>
            <a:ext cx="8425595" cy="488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42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633EB-7DCB-4DDC-80AF-C885A3EE1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886408"/>
            <a:ext cx="11029616" cy="541176"/>
          </a:xfrm>
        </p:spPr>
        <p:txBody>
          <a:bodyPr/>
          <a:lstStyle/>
          <a:p>
            <a:pPr algn="ctr"/>
            <a:r>
              <a:rPr lang="en-US" dirty="0"/>
              <a:t>Economic Impact of AI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603FF-12B5-CBA2-82EF-9D940DD13D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63069" y="2228003"/>
            <a:ext cx="3847740" cy="3633047"/>
          </a:xfrm>
        </p:spPr>
        <p:txBody>
          <a:bodyPr>
            <a:normAutofit/>
          </a:bodyPr>
          <a:lstStyle/>
          <a:p>
            <a:r>
              <a:rPr lang="en-US" sz="2400" dirty="0"/>
              <a:t>Up to $15.7 trillion global economic contribution by 2030 (PwC, McKinsey)</a:t>
            </a:r>
          </a:p>
          <a:p>
            <a:r>
              <a:rPr lang="en-US" sz="2400" dirty="0"/>
              <a:t>Key drivers: automation, innovation, personalization</a:t>
            </a:r>
          </a:p>
          <a:p>
            <a:r>
              <a:rPr lang="en-US" sz="2400" dirty="0"/>
              <a:t>AI enhances productivity and spawns new industries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EB3E306-E44F-E713-A52B-D7FC9E851C9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1298" y="2052735"/>
            <a:ext cx="6242180" cy="40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07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A188F5C-FBBB-C719-AD99-D3730D166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338262"/>
            <a:ext cx="76200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83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E65A208-ABE1-05AE-F4B8-3D8E29A26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" y="1782681"/>
            <a:ext cx="7785643" cy="50753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A0716C-49AF-4529-F3E7-8B7DD4A43104}"/>
              </a:ext>
            </a:extLst>
          </p:cNvPr>
          <p:cNvSpPr txBox="1"/>
          <p:nvPr/>
        </p:nvSpPr>
        <p:spPr>
          <a:xfrm>
            <a:off x="2880827" y="885149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Estimates of AI-related GDP growth worldwide by 2030, through productivity and improved products/services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7D2E8-3C6E-811F-6BB9-88A32B62E72E}"/>
              </a:ext>
            </a:extLst>
          </p:cNvPr>
          <p:cNvSpPr txBox="1"/>
          <p:nvPr/>
        </p:nvSpPr>
        <p:spPr>
          <a:xfrm>
            <a:off x="8591162" y="6304774"/>
            <a:ext cx="38278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Source: PwC, Edmond de Rothschild</a:t>
            </a:r>
          </a:p>
        </p:txBody>
      </p:sp>
    </p:spTree>
    <p:extLst>
      <p:ext uri="{BB962C8B-B14F-4D97-AF65-F5344CB8AC3E}">
        <p14:creationId xmlns:p14="http://schemas.microsoft.com/office/powerpoint/2010/main" val="1556862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4AE9D071-98CF-435C-BD2B-976514544D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Content Placeholder 4" descr="Digital Numbers">
            <a:extLst>
              <a:ext uri="{FF2B5EF4-FFF2-40B4-BE49-F238E27FC236}">
                <a16:creationId xmlns:a16="http://schemas.microsoft.com/office/drawing/2014/main" id="{EA70616B-E344-4856-8DF9-707C262366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81" r="9091" b="12711"/>
          <a:stretch/>
        </p:blipFill>
        <p:spPr>
          <a:xfrm>
            <a:off x="158640" y="76204"/>
            <a:ext cx="12191980" cy="685799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D619FC33-16ED-4246-9596-BEFEB55E4C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7" y="457200"/>
            <a:ext cx="7507083" cy="5935132"/>
            <a:chOff x="438067" y="457200"/>
            <a:chExt cx="7507083" cy="593513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EEA80E1-F99F-4009-837F-2F72F8A5D5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7" y="618067"/>
              <a:ext cx="7503665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230AF9A-4641-4BD8-9F95-9607CD3040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703D4EC-9389-41B6-B88B-B6FDC8CD33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F2616EE-270D-4F4C-BA1F-2708D387B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30" y="725591"/>
            <a:ext cx="7213600" cy="590026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Sector-Wide Applications</a:t>
            </a:r>
          </a:p>
        </p:txBody>
      </p:sp>
      <p:graphicFrame>
        <p:nvGraphicFramePr>
          <p:cNvPr id="6" name="Content Placeholder 5" descr="SmartArt">
            <a:extLst>
              <a:ext uri="{FF2B5EF4-FFF2-40B4-BE49-F238E27FC236}">
                <a16:creationId xmlns:a16="http://schemas.microsoft.com/office/drawing/2014/main" id="{BF629521-FFD2-45DA-9D1D-A5F09BD5A2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7984683"/>
              </p:ext>
            </p:extLst>
          </p:nvPr>
        </p:nvGraphicFramePr>
        <p:xfrm>
          <a:off x="719571" y="1595535"/>
          <a:ext cx="6854248" cy="4166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09322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C83E12-0D12-17DE-565F-A6ECF0C703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122" y="685562"/>
            <a:ext cx="7893697" cy="548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032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F87B91-3F5E-37C3-4B53-6474524D6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132" y="1071461"/>
            <a:ext cx="7136620" cy="51893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ED911A-2384-691D-71E3-1265908CEB8E}"/>
              </a:ext>
            </a:extLst>
          </p:cNvPr>
          <p:cNvSpPr txBox="1"/>
          <p:nvPr/>
        </p:nvSpPr>
        <p:spPr>
          <a:xfrm>
            <a:off x="613488" y="1597195"/>
            <a:ext cx="300679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Modern AI forecasting models make it possible to build fairly accurate financial and economic predictions, which significantly contributes to economic stability and</a:t>
            </a:r>
            <a:r>
              <a:rPr lang="ru-RU" dirty="0"/>
              <a:t> </a:t>
            </a:r>
            <a:r>
              <a:rPr lang="en-US" dirty="0"/>
              <a:t>continuous development of national and global economies.</a:t>
            </a:r>
          </a:p>
          <a:p>
            <a:endParaRPr lang="en-US" dirty="0"/>
          </a:p>
          <a:p>
            <a:r>
              <a:rPr lang="en-US" dirty="0"/>
              <a:t>By implementing an ECO-approach that optimizes dataset size, minimizes training iterations, and employs a lightweight model architecture, efficient and sustainable financial forecasting</a:t>
            </a:r>
            <a:r>
              <a:rPr lang="ru-RU" dirty="0"/>
              <a:t> </a:t>
            </a:r>
            <a:r>
              <a:rPr lang="en-US" dirty="0"/>
              <a:t>can be achieved.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49CC15-3DBD-D575-59BE-C9B388AA530F}"/>
              </a:ext>
            </a:extLst>
          </p:cNvPr>
          <p:cNvSpPr txBox="1"/>
          <p:nvPr/>
        </p:nvSpPr>
        <p:spPr>
          <a:xfrm>
            <a:off x="5008207" y="6260841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Hybrid ECO-Model high-level architecture</a:t>
            </a:r>
          </a:p>
        </p:txBody>
      </p:sp>
    </p:spTree>
    <p:extLst>
      <p:ext uri="{BB962C8B-B14F-4D97-AF65-F5344CB8AC3E}">
        <p14:creationId xmlns:p14="http://schemas.microsoft.com/office/powerpoint/2010/main" val="594427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ACBF7C-51C6-4EB6-E560-1FCAD7CF8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461" y="1632857"/>
            <a:ext cx="6991977" cy="34056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D91F44-CD17-38C9-30BC-FEEEC2EFD844}"/>
              </a:ext>
            </a:extLst>
          </p:cNvPr>
          <p:cNvSpPr txBox="1"/>
          <p:nvPr/>
        </p:nvSpPr>
        <p:spPr>
          <a:xfrm>
            <a:off x="4205774" y="5615770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Comparison of prediction accuracy for </a:t>
            </a:r>
            <a:r>
              <a:rPr lang="en-US" dirty="0" err="1"/>
              <a:t>Oil&amp;Gold</a:t>
            </a:r>
            <a:r>
              <a:rPr lang="en-US" dirty="0"/>
              <a:t> and combined </a:t>
            </a:r>
            <a:r>
              <a:rPr lang="en-US" dirty="0" err="1"/>
              <a:t>Oil&amp;Gold+News</a:t>
            </a:r>
            <a:r>
              <a:rPr lang="en-US" dirty="0"/>
              <a:t> parameters</a:t>
            </a:r>
          </a:p>
        </p:txBody>
      </p:sp>
    </p:spTree>
    <p:extLst>
      <p:ext uri="{BB962C8B-B14F-4D97-AF65-F5344CB8AC3E}">
        <p14:creationId xmlns:p14="http://schemas.microsoft.com/office/powerpoint/2010/main" val="244350413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56390039_win32_fixed.potx" id="{08D75CB0-AD9B-4834-8559-901094BB0ABE}" vid="{3B3EDB20-B381-4B6C-99AC-7C5CDA2B40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7" ma:contentTypeDescription="Create a new document." ma:contentTypeScope="" ma:versionID="c6f9a84f66a9c8b9a21755b9ffafb945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27df39e3e7036dff54f89ddd5805ce72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2D3C2F-55A5-48C0-9D5A-95C7FF0389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91575F-4C21-47C4-8D13-EB9BE66B536F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792209EB-3212-4116-B574-D1F56C7C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 design</Template>
  <TotalTime>540</TotalTime>
  <Words>390</Words>
  <Application>Microsoft Office PowerPoint</Application>
  <PresentationFormat>Widescreen</PresentationFormat>
  <Paragraphs>49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Calibri</vt:lpstr>
      <vt:lpstr>Gill Sans MT</vt:lpstr>
      <vt:lpstr>Wingdings 2</vt:lpstr>
      <vt:lpstr>Custom</vt:lpstr>
      <vt:lpstr>Development of Artificial Intellegence Technologies as one of the key factors of the economy of the future</vt:lpstr>
      <vt:lpstr>AI Revolution</vt:lpstr>
      <vt:lpstr>Economic Impact of AI</vt:lpstr>
      <vt:lpstr>PowerPoint Presentation</vt:lpstr>
      <vt:lpstr>PowerPoint Presentation</vt:lpstr>
      <vt:lpstr>Sector-Wide Applications</vt:lpstr>
      <vt:lpstr>PowerPoint Presentation</vt:lpstr>
      <vt:lpstr>PowerPoint Presentation</vt:lpstr>
      <vt:lpstr>PowerPoint Presentation</vt:lpstr>
      <vt:lpstr>AI as Competitive Advantage</vt:lpstr>
      <vt:lpstr>Challengers and ethical Considerations</vt:lpstr>
      <vt:lpstr>Building the right ecosystem</vt:lpstr>
      <vt:lpstr>Looking ahead – the future economy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Andrey Ivashchenko</dc:creator>
  <cp:lastModifiedBy>Andrey Ivashchenko</cp:lastModifiedBy>
  <cp:revision>17</cp:revision>
  <dcterms:created xsi:type="dcterms:W3CDTF">2025-05-19T22:56:59Z</dcterms:created>
  <dcterms:modified xsi:type="dcterms:W3CDTF">2025-05-27T09:01:53Z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